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2"/>
  </p:notesMasterIdLst>
  <p:sldIdLst>
    <p:sldId id="312" r:id="rId2"/>
    <p:sldId id="334" r:id="rId3"/>
    <p:sldId id="333" r:id="rId4"/>
    <p:sldId id="335" r:id="rId5"/>
    <p:sldId id="343" r:id="rId6"/>
    <p:sldId id="338" r:id="rId7"/>
    <p:sldId id="339" r:id="rId8"/>
    <p:sldId id="340" r:id="rId9"/>
    <p:sldId id="341" r:id="rId10"/>
    <p:sldId id="342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B60"/>
    <a:srgbClr val="96004F"/>
    <a:srgbClr val="4FBFD3"/>
    <a:srgbClr val="E4067E"/>
    <a:srgbClr val="4F4C4E"/>
    <a:srgbClr val="808285"/>
    <a:srgbClr val="4D4D4F"/>
    <a:srgbClr val="C9C9C9"/>
    <a:srgbClr val="D385A9"/>
    <a:srgbClr val="C2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7D281-AC44-A959-BA95-C4820D02E09A}" v="70" dt="2025-09-24T12:25:23.476"/>
    <p1510:client id="{2DF45814-2641-C06C-3406-B4A280A684AD}" v="24" dt="2025-09-25T11:30:43.387"/>
    <p1510:client id="{380A158F-D878-9B11-43E8-2B47D4A7E781}" v="47" dt="2025-09-25T17:16:56.857"/>
    <p1510:client id="{8D2A4D7D-C684-6103-CDB8-CAD910B5A9F7}" v="320" dt="2025-09-25T18:55:01.778"/>
    <p1510:client id="{A3AB0A89-3636-1876-433F-4A2A2214412A}" v="1160" dt="2025-09-25T11:22:13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slaid a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915200"/>
            <a:ext cx="8892396" cy="8528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1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ON TWO LINES IF NECESSARY</a:t>
            </a:r>
          </a:p>
          <a:p>
            <a:pPr lvl="0"/>
            <a:endParaRPr lang="et-EE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718593"/>
            <a:ext cx="4738535" cy="7787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2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err="1"/>
              <a:t>First</a:t>
            </a:r>
            <a:r>
              <a:rPr lang="et-EE" sz="1800"/>
              <a:t> </a:t>
            </a:r>
            <a:r>
              <a:rPr lang="et-EE" sz="1800" err="1"/>
              <a:t>name</a:t>
            </a:r>
            <a:r>
              <a:rPr lang="et-EE" sz="1800"/>
              <a:t> Last </a:t>
            </a:r>
            <a:r>
              <a:rPr lang="et-EE" sz="1800" err="1"/>
              <a:t>name</a:t>
            </a:r>
            <a:br>
              <a:rPr lang="et-EE" sz="1800"/>
            </a:br>
            <a:r>
              <a:rPr lang="en-US" sz="1800"/>
              <a:t>Name of Faculty / Institute</a:t>
            </a:r>
            <a:endParaRPr lang="et-EE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Tallinn University of Technology</a:t>
            </a:r>
            <a:endParaRPr lang="et-EE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656883" y="6226764"/>
            <a:ext cx="26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chemeClr val="accent2"/>
                </a:solidFill>
              </a:rPr>
              <a:t>DD.MM.YYYY</a:t>
            </a:r>
          </a:p>
          <a:p>
            <a:pPr algn="r"/>
            <a:endParaRPr lang="et-EE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1530"/>
            <a:ext cx="8892396" cy="7048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PRESENTATION </a:t>
            </a:r>
            <a:r>
              <a:rPr lang="et-EE" err="1"/>
              <a:t>Title</a:t>
            </a:r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491176"/>
            <a:ext cx="8964611" cy="3277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he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pic>
        <p:nvPicPr>
          <p:cNvPr id="8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974221" y="4813635"/>
            <a:ext cx="10162092" cy="13254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sz="2800">
                <a:solidFill>
                  <a:schemeClr val="tx2"/>
                </a:solidFill>
              </a:rPr>
              <a:t>intermediate slide</a:t>
            </a:r>
            <a:r>
              <a:rPr lang="et-EE" altLang="en-US" sz="2900">
                <a:solidFill>
                  <a:schemeClr val="tx2"/>
                </a:solidFill>
              </a:rPr>
              <a:t> 	</a:t>
            </a:r>
          </a:p>
          <a:p>
            <a:r>
              <a:rPr lang="en-US" sz="2800">
                <a:solidFill>
                  <a:schemeClr val="accent1"/>
                </a:solidFill>
              </a:rPr>
              <a:t>on two or three</a:t>
            </a:r>
            <a:r>
              <a:rPr lang="et-EE" altLang="en-US" sz="2900">
                <a:solidFill>
                  <a:schemeClr val="accent1"/>
                </a:solidFill>
              </a:rPr>
              <a:t> </a:t>
            </a:r>
          </a:p>
          <a:p>
            <a:r>
              <a:rPr lang="en-US" sz="2800">
                <a:solidFill>
                  <a:schemeClr val="accent1"/>
                </a:solidFill>
              </a:rPr>
              <a:t>lines if necessary</a:t>
            </a:r>
            <a:endParaRPr lang="en-US" altLang="en-US" sz="2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mane 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8" y="0"/>
            <a:ext cx="12207497" cy="4940618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65756" y="4795962"/>
            <a:ext cx="10159444" cy="1996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rgbClr val="332B60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t-EE"/>
              <a:t>Tallinn UNIVERSITY OF TECHNOLOGY</a:t>
            </a:r>
          </a:p>
          <a:p>
            <a:r>
              <a:rPr lang="et-EE" altLang="en-US" sz="1700" cap="none">
                <a:solidFill>
                  <a:schemeClr val="accent2"/>
                </a:solidFill>
                <a:latin typeface="Verdana" panose="020B0604030504040204" pitchFamily="34" charset="0"/>
              </a:rPr>
              <a:t>TALTECH.EE/EN</a:t>
            </a:r>
            <a:endParaRPr lang="en-US" altLang="en-US" sz="1700" cap="none">
              <a:solidFill>
                <a:schemeClr val="accent2"/>
              </a:solidFill>
            </a:endParaRPr>
          </a:p>
        </p:txBody>
      </p:sp>
      <p:pic>
        <p:nvPicPr>
          <p:cNvPr id="9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57388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802242" cy="41402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</a:defRPr>
            </a:lvl3pPr>
            <a:lvl4pPr marL="16573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  <a:latin typeface="+mn-lt"/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5pPr>
            <a:lvl6pPr>
              <a:defRPr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7pPr>
          </a:lstStyle>
          <a:p>
            <a:pPr lvl="0"/>
            <a:r>
              <a:rPr lang="en-US"/>
              <a:t>Edit the text slides </a:t>
            </a:r>
            <a:endParaRPr lang="et-EE"/>
          </a:p>
          <a:p>
            <a:pPr lvl="0"/>
            <a:r>
              <a:rPr lang="en-US"/>
              <a:t>Edit the text slides</a:t>
            </a:r>
            <a:endParaRPr lang="et-EE"/>
          </a:p>
          <a:p>
            <a:pPr lvl="2"/>
            <a:r>
              <a:rPr lang="en-US"/>
              <a:t>Edit the text slides</a:t>
            </a:r>
            <a:endParaRPr lang="et-EE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Edit the text slides </a:t>
            </a:r>
            <a:endParaRPr lang="et-EE"/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165735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2171700" y="3412565"/>
            <a:ext cx="8790444" cy="22882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err="1"/>
              <a:t>Click</a:t>
            </a:r>
            <a:r>
              <a:rPr lang="et-EE" noProof="0"/>
              <a:t> </a:t>
            </a:r>
            <a:r>
              <a:rPr lang="et-EE" noProof="0" err="1"/>
              <a:t>to</a:t>
            </a:r>
            <a:r>
              <a:rPr lang="et-EE" noProof="0"/>
              <a:t> </a:t>
            </a:r>
            <a:r>
              <a:rPr lang="et-EE" noProof="0" err="1"/>
              <a:t>add</a:t>
            </a:r>
            <a:r>
              <a:rPr lang="et-EE" noProof="0"/>
              <a:t> a </a:t>
            </a:r>
            <a:r>
              <a:rPr lang="et-EE" noProof="0" err="1"/>
              <a:t>chart</a:t>
            </a:r>
            <a:endParaRPr lang="en-US" noProof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2144993"/>
            <a:ext cx="8790444" cy="995771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2pPr>
            <a:lvl3pPr marL="12001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+mn-lt"/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1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2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endParaRPr lang="et-EE"/>
          </a:p>
          <a:p>
            <a:pPr lvl="1"/>
            <a:endParaRPr lang="et-EE"/>
          </a:p>
          <a:p>
            <a:pPr lvl="2"/>
            <a:endParaRPr lang="et-EE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171700" y="1628776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9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10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2171700" y="2196270"/>
            <a:ext cx="8964613" cy="357270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an image</a:t>
            </a:r>
            <a:endParaRPr lang="en-US" noProof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 hasCustomPrompt="1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Click to add a chart</a:t>
            </a:r>
            <a:endParaRPr lang="et-EE"/>
          </a:p>
          <a:p>
            <a:pPr lvl="1"/>
            <a:endParaRPr lang="en-US" noProof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>
                <a:solidFill>
                  <a:srgbClr val="332B60"/>
                </a:solidFill>
              </a:defRPr>
            </a:lvl2pPr>
            <a:lvl3pPr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lvl="0"/>
            <a:endParaRPr lang="et-EE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n-US"/>
              <a:t>Click to edit Master text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6888163" y="549275"/>
            <a:ext cx="4248151" cy="522588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6382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1800" baseline="0">
                <a:solidFill>
                  <a:srgbClr val="332B60"/>
                </a:solidFill>
              </a:defRPr>
            </a:lvl2pPr>
            <a:lvl3pPr marL="11430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332B60"/>
                </a:solidFill>
              </a:defRPr>
            </a:lvl4pPr>
            <a:lvl5pPr>
              <a:defRPr>
                <a:solidFill>
                  <a:srgbClr val="332B60"/>
                </a:solidFill>
              </a:defRPr>
            </a:lvl5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685800" marR="0" lvl="1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2057400" marR="0" lvl="4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sildes</a:t>
            </a:r>
          </a:p>
          <a:p>
            <a:pPr marL="1600200" marR="0" lvl="3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1143000" marR="0" lvl="2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lvl="0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afik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90"/>
            <a:ext cx="4351731" cy="56458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 </a:t>
            </a:r>
            <a:br>
              <a:rPr lang="et-EE"/>
            </a:br>
            <a:r>
              <a:rPr lang="en-US"/>
              <a:t>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88164" y="5204389"/>
            <a:ext cx="4248542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err="1"/>
              <a:t>Edit</a:t>
            </a:r>
            <a:r>
              <a:rPr lang="et-EE"/>
              <a:t> </a:t>
            </a:r>
            <a:r>
              <a:rPr lang="et-EE" err="1"/>
              <a:t>the</a:t>
            </a:r>
            <a:r>
              <a:rPr lang="et-EE"/>
              <a:t> </a:t>
            </a:r>
            <a:r>
              <a:rPr lang="et-EE" err="1"/>
              <a:t>text</a:t>
            </a:r>
            <a:r>
              <a:rPr lang="et-EE"/>
              <a:t> </a:t>
            </a:r>
            <a:r>
              <a:rPr lang="et-EE" err="1"/>
              <a:t>slides</a:t>
            </a:r>
            <a:r>
              <a:rPr lang="et-EE"/>
              <a:t>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28775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/>
              <a:t>Click to add a chart</a:t>
            </a:r>
            <a:endParaRPr lang="et-EE" noProof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/>
              <a:t>Click to add a chart</a:t>
            </a:r>
            <a:endParaRPr lang="et-EE" noProof="0"/>
          </a:p>
          <a:p>
            <a:pPr lvl="0"/>
            <a:endParaRPr lang="en-US" noProof="0"/>
          </a:p>
        </p:txBody>
      </p:sp>
      <p:sp>
        <p:nvSpPr>
          <p:cNvPr id="10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11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art Placeholder 4"/>
          <p:cNvSpPr>
            <a:spLocks noGrp="1"/>
          </p:cNvSpPr>
          <p:nvPr>
            <p:ph type="chart" sz="quarter" idx="24" hasCustomPrompt="1"/>
          </p:nvPr>
        </p:nvSpPr>
        <p:spPr>
          <a:xfrm>
            <a:off x="2223490" y="1612827"/>
            <a:ext cx="4248150" cy="333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1pPr>
            <a:lvl2pPr>
              <a:defRPr sz="1800">
                <a:solidFill>
                  <a:srgbClr val="332B60"/>
                </a:solidFill>
              </a:defRPr>
            </a:lvl2pPr>
          </a:lstStyle>
          <a:p>
            <a:pPr lvl="0"/>
            <a:r>
              <a:rPr lang="en-US" noProof="0"/>
              <a:t>Click to add a chart</a:t>
            </a:r>
            <a:endParaRPr lang="et-EE" noProof="0"/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noProof="0"/>
              <a:t>Click to add a chart</a:t>
            </a:r>
            <a:endParaRPr lang="et-EE" noProof="0"/>
          </a:p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 pi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2171700" y="380311"/>
            <a:ext cx="5109317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 hasCustomPrompt="1"/>
          </p:nvPr>
        </p:nvSpPr>
        <p:spPr>
          <a:xfrm>
            <a:off x="7511753" y="3459345"/>
            <a:ext cx="3624561" cy="214066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to add a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6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n-US"/>
              <a:t>Click to edit Master </a:t>
            </a:r>
            <a:br>
              <a:rPr lang="et-EE"/>
            </a:br>
            <a:r>
              <a:rPr lang="en-US"/>
              <a:t>text styles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34958"/>
            <a:ext cx="8964613" cy="414020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noProof="0"/>
              <a:t>Tabeli lisamiseks klõpsake ikooni</a:t>
            </a:r>
            <a:endParaRPr lang="en-US" noProof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3128454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 </a:t>
            </a:r>
            <a:r>
              <a:rPr lang="et-EE" altLang="en-US" sz="1200" b="0" err="1"/>
              <a:t>university</a:t>
            </a:r>
            <a:r>
              <a:rPr lang="et-EE" altLang="en-US" sz="1200" b="0"/>
              <a:t> of </a:t>
            </a:r>
            <a:r>
              <a:rPr lang="et-EE" altLang="en-US" sz="1200" b="0" err="1"/>
              <a:t>technology</a:t>
            </a:r>
            <a:endParaRPr lang="en-US" altLang="en-US" sz="1200" b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t 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19052" r="15651" b="26172"/>
          <a:stretch/>
        </p:blipFill>
        <p:spPr>
          <a:xfrm>
            <a:off x="462334" y="5732251"/>
            <a:ext cx="1085205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9" r:id="rId11"/>
    <p:sldLayoutId id="2147483920" r:id="rId12"/>
  </p:sldLayoutIdLst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-1" y="1958640"/>
            <a:ext cx="12192000" cy="4899360"/>
            <a:chOff x="-1" y="1958640"/>
            <a:chExt cx="12192000" cy="4899360"/>
          </a:xfrm>
        </p:grpSpPr>
        <p:sp>
          <p:nvSpPr>
            <p:cNvPr id="10" name="Freeform 9"/>
            <p:cNvSpPr/>
            <p:nvPr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555" y="1958640"/>
              <a:ext cx="2447645" cy="1370681"/>
            </a:xfrm>
            <a:prstGeom prst="rect">
              <a:avLst/>
            </a:prstGeom>
          </p:spPr>
        </p:pic>
      </p:grpSp>
      <p:sp>
        <p:nvSpPr>
          <p:cNvPr id="11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953642" y="4457129"/>
            <a:ext cx="8083996" cy="1205366"/>
          </a:xfrm>
        </p:spPr>
        <p:txBody>
          <a:bodyPr lIns="0" tIns="0" rIns="0" bIns="0" anchor="t">
            <a:noAutofit/>
          </a:bodyPr>
          <a:lstStyle/>
          <a:p>
            <a:r>
              <a:rPr lang="en-US">
                <a:latin typeface="Verdana"/>
                <a:ea typeface="Verdana"/>
              </a:rPr>
              <a:t>Exchange store</a:t>
            </a:r>
            <a:endParaRPr lang="en-US">
              <a:ea typeface="Verdana"/>
            </a:endParaRPr>
          </a:p>
        </p:txBody>
      </p:sp>
      <p:sp>
        <p:nvSpPr>
          <p:cNvPr id="14" name="Teksti kohatäide 5"/>
          <p:cNvSpPr>
            <a:spLocks noGrp="1"/>
          </p:cNvSpPr>
          <p:nvPr>
            <p:ph type="body" sz="quarter" idx="13"/>
          </p:nvPr>
        </p:nvSpPr>
        <p:spPr>
          <a:xfrm>
            <a:off x="958720" y="5731946"/>
            <a:ext cx="5800895" cy="911446"/>
          </a:xfrm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332B60"/>
                </a:solidFill>
                <a:latin typeface="Verdana"/>
                <a:ea typeface="Verdana"/>
              </a:rPr>
              <a:t>Kuzey Arda Bulut</a:t>
            </a:r>
            <a:br>
              <a:rPr lang="et-EE" sz="1800"/>
            </a:br>
            <a:r>
              <a:rPr lang="en-US" sz="1800">
                <a:solidFill>
                  <a:srgbClr val="332B60"/>
                </a:solidFill>
                <a:latin typeface="Verdana"/>
                <a:ea typeface="Verdana"/>
              </a:rPr>
              <a:t>Cybersecurity</a:t>
            </a:r>
            <a:endParaRPr lang="et-EE" sz="1800">
              <a:solidFill>
                <a:srgbClr val="332B6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332B60"/>
                </a:solidFill>
              </a:rPr>
              <a:t>Tallinn University of Technology</a:t>
            </a:r>
            <a:endParaRPr lang="et-EE" sz="1800">
              <a:solidFill>
                <a:srgbClr val="332B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6883" y="6226764"/>
            <a:ext cx="26741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>
                <a:solidFill>
                  <a:srgbClr val="332B60"/>
                </a:solidFill>
                <a:latin typeface="+mn-lt"/>
              </a:rPr>
              <a:t>26</a:t>
            </a:r>
            <a:r>
              <a:rPr lang="et-EE">
                <a:solidFill>
                  <a:srgbClr val="332B60"/>
                </a:solidFill>
                <a:latin typeface="+mn-lt"/>
              </a:rPr>
              <a:t>.</a:t>
            </a:r>
            <a:r>
              <a:rPr lang="en-US">
                <a:solidFill>
                  <a:srgbClr val="332B60"/>
                </a:solidFill>
                <a:latin typeface="+mn-lt"/>
              </a:rPr>
              <a:t>09</a:t>
            </a:r>
            <a:r>
              <a:rPr lang="et-EE">
                <a:solidFill>
                  <a:srgbClr val="332B60"/>
                </a:solidFill>
                <a:latin typeface="+mn-lt"/>
              </a:rPr>
              <a:t>.</a:t>
            </a:r>
            <a:r>
              <a:rPr lang="en-US">
                <a:solidFill>
                  <a:srgbClr val="332B60"/>
                </a:solidFill>
                <a:latin typeface="+mn-lt"/>
              </a:rPr>
              <a:t>2025</a:t>
            </a:r>
            <a:endParaRPr lang="et-EE">
              <a:solidFill>
                <a:srgbClr val="332B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58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7F28-E0BE-7A54-841B-727CBB91C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58E821B1-3D2F-52F8-7BCC-BA4D5DFC1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524" y="2520950"/>
            <a:ext cx="10656887" cy="906137"/>
          </a:xfrm>
        </p:spPr>
        <p:txBody>
          <a:bodyPr lIns="0" tIns="0" rIns="0" bIns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THANKS FOR </a:t>
            </a:r>
            <a:r>
              <a:rPr lang="tr-TR" err="1">
                <a:latin typeface="Verdana"/>
                <a:ea typeface="Verdana"/>
              </a:rPr>
              <a:t>lISTENING</a:t>
            </a:r>
            <a:r>
              <a:rPr lang="tr-TR" dirty="0">
                <a:latin typeface="Verdana"/>
                <a:ea typeface="Verdana"/>
              </a:rPr>
              <a:t>!!</a:t>
            </a:r>
          </a:p>
          <a:p>
            <a:pPr algn="ctr"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KUZEY </a:t>
            </a:r>
            <a:r>
              <a:rPr lang="tr-TR" dirty="0" err="1">
                <a:latin typeface="Verdana"/>
                <a:ea typeface="Verdana"/>
              </a:rPr>
              <a:t>aRDA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dirty="0" err="1">
                <a:latin typeface="Verdana"/>
                <a:ea typeface="Verdana"/>
              </a:rPr>
              <a:t>bULUT</a:t>
            </a:r>
            <a:endParaRPr lang="tr-TR" dirty="0" err="1">
              <a:ea typeface="Verdana" charset="0"/>
            </a:endParaRPr>
          </a:p>
        </p:txBody>
      </p:sp>
      <p:pic>
        <p:nvPicPr>
          <p:cNvPr id="3" name="Resim 2" descr="GitHub Logos and Usage · GitHub">
            <a:extLst>
              <a:ext uri="{FF2B5EF4-FFF2-40B4-BE49-F238E27FC236}">
                <a16:creationId xmlns:a16="http://schemas.microsoft.com/office/drawing/2014/main" id="{2AEBE0CF-5070-CBCA-D5B9-0B4FC0D1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0" y="5629275"/>
            <a:ext cx="904875" cy="885825"/>
          </a:xfrm>
          <a:prstGeom prst="rect">
            <a:avLst/>
          </a:prstGeom>
        </p:spPr>
      </p:pic>
      <p:sp>
        <p:nvSpPr>
          <p:cNvPr id="5" name="Metin Yer Tutucusu 1">
            <a:extLst>
              <a:ext uri="{FF2B5EF4-FFF2-40B4-BE49-F238E27FC236}">
                <a16:creationId xmlns:a16="http://schemas.microsoft.com/office/drawing/2014/main" id="{20B07255-0567-D33F-125E-D6E87A7A2345}"/>
              </a:ext>
            </a:extLst>
          </p:cNvPr>
          <p:cNvSpPr txBox="1">
            <a:spLocks/>
          </p:cNvSpPr>
          <p:nvPr/>
        </p:nvSpPr>
        <p:spPr>
          <a:xfrm>
            <a:off x="10061574" y="5959475"/>
            <a:ext cx="2132012" cy="22033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rgbClr val="332B60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tr-TR" sz="1200" b="0" dirty="0">
                <a:solidFill>
                  <a:schemeClr val="tx1"/>
                </a:solidFill>
                <a:latin typeface="Verdana"/>
                <a:ea typeface="Verdana"/>
              </a:rPr>
              <a:t>@kuzeyardabulut</a:t>
            </a:r>
            <a:endParaRPr lang="tr-TR" sz="1200">
              <a:solidFill>
                <a:schemeClr val="tx1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0091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Problem Statement &amp; Scope</a:t>
            </a:r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628775"/>
            <a:ext cx="8802242" cy="4135531"/>
          </a:xfrm>
        </p:spPr>
        <p:txBody>
          <a:bodyPr lIns="0" tIns="0" rIns="0" bIns="0" anchor="t"/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Problem Statement: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Customers often face confusion when converting currencies due to unclear exchange rates and inconsistent denomination handling. Manual tracking of reserves and profits is error-prone. Administrators lack accurate reports to evaluate daily performance.</a:t>
            </a:r>
            <a:endParaRPr lang="tr-TR">
              <a:ea typeface="+mn-lt"/>
              <a:cs typeface="+mn-lt"/>
            </a:endParaRP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Scope:</a:t>
            </a:r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System allows customers to exchange between supported currencies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Balances and reserves are updated in real-time after each transaction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Receipts are generated for customers and daily reports for management</a:t>
            </a:r>
            <a:endParaRPr lang="en-US"/>
          </a:p>
          <a:p>
            <a:pPr>
              <a:buFont typeface="Wingdings"/>
            </a:pPr>
            <a:r>
              <a:rPr lang="en-US">
                <a:ea typeface="+mn-lt"/>
                <a:cs typeface="+mn-lt"/>
              </a:rPr>
              <a:t>Cashiers can view exchange rates and manage reserves</a:t>
            </a:r>
            <a:endParaRPr lang="en-US"/>
          </a:p>
          <a:p>
            <a:pPr indent="0">
              <a:buNone/>
            </a:pPr>
            <a:r>
              <a:rPr lang="en-US" i="1">
                <a:ea typeface="+mn-lt"/>
                <a:cs typeface="+mn-lt"/>
              </a:rPr>
              <a:t>(Excluded: internet-based real-time rate updates, mobile app integration, multi-branch synchronization)</a:t>
            </a:r>
          </a:p>
          <a:p>
            <a:pPr marL="0" indent="0">
              <a:buNone/>
            </a:pPr>
            <a:endParaRPr lang="en-US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069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User Stories</a:t>
            </a:r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360318"/>
            <a:ext cx="11469242" cy="4135531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customer, I want to see the current exchange rates so that I can decide quickly whether to proceed with a transaction.</a:t>
            </a:r>
            <a:endParaRPr lang="tr-TR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Exchange rates are displayed immediately upon request and match the system’s stored values.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customer, I want the system to prevent an exchange when reserves are insufficient so that I don’t waste time.</a:t>
            </a:r>
          </a:p>
          <a:p>
            <a:pPr marL="0" indent="0">
              <a:buNone/>
            </a:pPr>
            <a:r>
              <a:rPr lang="ru-RU" b="1" err="1">
                <a:ea typeface="+mn-lt"/>
                <a:cs typeface="+mn-lt"/>
              </a:rPr>
              <a:t>Acceptance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Criteria</a:t>
            </a:r>
            <a:r>
              <a:rPr lang="ru-RU" b="1">
                <a:ea typeface="+mn-lt"/>
                <a:cs typeface="+mn-lt"/>
              </a:rPr>
              <a:t>:</a:t>
            </a:r>
            <a:r>
              <a:rPr lang="ru-RU">
                <a:ea typeface="+mn-lt"/>
                <a:cs typeface="+mn-lt"/>
              </a:rPr>
              <a:t> System </a:t>
            </a:r>
            <a:r>
              <a:rPr lang="ru-RU" err="1">
                <a:ea typeface="+mn-lt"/>
                <a:cs typeface="+mn-lt"/>
              </a:rPr>
              <a:t>shows</a:t>
            </a:r>
            <a:r>
              <a:rPr lang="ru-RU">
                <a:ea typeface="+mn-lt"/>
                <a:cs typeface="+mn-lt"/>
              </a:rPr>
              <a:t> “</a:t>
            </a:r>
            <a:r>
              <a:rPr lang="ru-RU" err="1">
                <a:ea typeface="+mn-lt"/>
                <a:cs typeface="+mn-lt"/>
              </a:rPr>
              <a:t>Insufficient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Reserves</a:t>
            </a:r>
            <a:r>
              <a:rPr lang="ru-RU">
                <a:ea typeface="+mn-lt"/>
                <a:cs typeface="+mn-lt"/>
              </a:rPr>
              <a:t>” </a:t>
            </a:r>
            <a:r>
              <a:rPr lang="ru-RU" err="1">
                <a:ea typeface="+mn-lt"/>
                <a:cs typeface="+mn-lt"/>
              </a:rPr>
              <a:t>if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the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requested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payout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cannot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be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fulfilled</a:t>
            </a:r>
            <a:r>
              <a:rPr lang="ru-RU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cashier, I want balances and reserves to update instantly after each transaction so that I always have accurate availability.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 </a:t>
            </a:r>
            <a:r>
              <a:rPr lang="en-US">
                <a:ea typeface="+mn-lt"/>
                <a:cs typeface="+mn-lt"/>
              </a:rPr>
              <a:t>Reserve values match internal data after each exchange, tested with 10+ transactions.</a:t>
            </a:r>
            <a:endParaRPr lang="ru-RU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74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User Stories</a:t>
            </a:r>
            <a:endParaRPr lang="en-US" altLang="en-US"/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9424" y="1557754"/>
            <a:ext cx="11421617" cy="4135531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manager, I want the system to log all transactions so that I can generate accurate reports.</a:t>
            </a:r>
            <a:endParaRPr lang="tr-TR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 </a:t>
            </a:r>
            <a:r>
              <a:rPr lang="en-US">
                <a:ea typeface="+mn-lt"/>
                <a:cs typeface="+mn-lt"/>
              </a:rPr>
              <a:t>Each transaction is saved in a CSV file with timestamp, currency type, and exchanged amount.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manager, I want a daily summary report so that I can analyze overall performance.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Report includes total number of exchanges, per-currency balances, and daily profit.</a:t>
            </a:r>
          </a:p>
          <a:p>
            <a:pPr marL="0" indent="0">
              <a:buNone/>
            </a:pPr>
            <a:endParaRPr lang="en-US" i="1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As a cashier, I want the system to provide denomination breakdowns so that I can pay customers using the correct mix of notes. </a:t>
            </a:r>
            <a:br>
              <a:rPr lang="en-US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Acceptance Criteria:</a:t>
            </a:r>
            <a:r>
              <a:rPr lang="en-US">
                <a:ea typeface="+mn-lt"/>
                <a:cs typeface="+mn-lt"/>
              </a:rPr>
              <a:t> System suggests a valid combination of denominations for every payout, ensuring no fractional notes are included.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0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CA58-AAB1-EA11-8978-278EC9DD5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>
            <a:extLst>
              <a:ext uri="{FF2B5EF4-FFF2-40B4-BE49-F238E27FC236}">
                <a16:creationId xmlns:a16="http://schemas.microsoft.com/office/drawing/2014/main" id="{F2CF583A-F7D9-A864-FFA9-9DAFFC3EDF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>
                <a:latin typeface="Verdana"/>
                <a:ea typeface="Verdana"/>
              </a:rPr>
              <a:t>Flowchart</a:t>
            </a:r>
            <a:endParaRPr lang="tr-TR" dirty="0"/>
          </a:p>
        </p:txBody>
      </p:sp>
      <p:pic>
        <p:nvPicPr>
          <p:cNvPr id="9" name="Resim 8" descr="metin, diyagram, teknik çizim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0109827-0E9C-D6FA-DB2C-FF2B5941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46" y="1200150"/>
            <a:ext cx="6023858" cy="4457700"/>
          </a:xfrm>
          <a:prstGeom prst="rect">
            <a:avLst/>
          </a:prstGeom>
        </p:spPr>
      </p:pic>
      <p:pic>
        <p:nvPicPr>
          <p:cNvPr id="11" name="Resim 10" descr="metin, diyagram, teknik çiz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F778931-E578-453D-D831-524DB722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054" y="0"/>
            <a:ext cx="3983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DAC4C-C1B4-D112-CE86-32C01083C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>
            <a:extLst>
              <a:ext uri="{FF2B5EF4-FFF2-40B4-BE49-F238E27FC236}">
                <a16:creationId xmlns:a16="http://schemas.microsoft.com/office/drawing/2014/main" id="{4CE4FD8B-41BF-22FE-5A65-1D0D6E5C0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/>
              <a:t>Traceability Table</a:t>
            </a:r>
            <a:endParaRPr lang="en-US" altLang="en-US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511B7DF-8B52-0875-1845-598F51A22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244243"/>
              </p:ext>
            </p:extLst>
          </p:nvPr>
        </p:nvGraphicFramePr>
        <p:xfrm>
          <a:off x="285750" y="1362075"/>
          <a:ext cx="11791293" cy="364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830">
                  <a:extLst>
                    <a:ext uri="{9D8B030D-6E8A-4147-A177-3AD203B41FA5}">
                      <a16:colId xmlns:a16="http://schemas.microsoft.com/office/drawing/2014/main" val="1633795483"/>
                    </a:ext>
                  </a:extLst>
                </a:gridCol>
                <a:gridCol w="2799830">
                  <a:extLst>
                    <a:ext uri="{9D8B030D-6E8A-4147-A177-3AD203B41FA5}">
                      <a16:colId xmlns:a16="http://schemas.microsoft.com/office/drawing/2014/main" val="2513537957"/>
                    </a:ext>
                  </a:extLst>
                </a:gridCol>
                <a:gridCol w="2833687">
                  <a:extLst>
                    <a:ext uri="{9D8B030D-6E8A-4147-A177-3AD203B41FA5}">
                      <a16:colId xmlns:a16="http://schemas.microsoft.com/office/drawing/2014/main" val="1792664087"/>
                    </a:ext>
                  </a:extLst>
                </a:gridCol>
                <a:gridCol w="3357946">
                  <a:extLst>
                    <a:ext uri="{9D8B030D-6E8A-4147-A177-3AD203B41FA5}">
                      <a16:colId xmlns:a16="http://schemas.microsoft.com/office/drawing/2014/main" val="4280020906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User Story</a:t>
                      </a:r>
                      <a:endParaRPr lang="ru-RU" sz="1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tx2"/>
                          </a:solidFill>
                        </a:rPr>
                        <a:t>Flowchart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C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Acceptance Criteria</a:t>
                      </a:r>
                      <a:endParaRPr lang="tr-T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24505"/>
                  </a:ext>
                </a:extLst>
              </a:tr>
              <a:tr h="11168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As a client, I want to convert currencies so I can simulate my trades.</a:t>
                      </a:r>
                      <a:endParaRPr lang="tr-TR" sz="1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Flowchart 1 — Exchange Operation</a:t>
                      </a:r>
                      <a:endParaRPr lang="tr-T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</a:rPr>
                        <a:t>scenario_exchange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  <a:t>100 EUR → USD → 116.54 USD </a:t>
                      </a:r>
                      <a:b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  <a:t>-5 → Error: invalid amount </a:t>
                      </a:r>
                      <a:b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1400" b="0" i="0" u="none" strike="noStrike" kern="1200" noProof="0" dirty="0">
                          <a:solidFill>
                            <a:schemeClr val="tx2"/>
                          </a:solidFill>
                        </a:rPr>
                        <a:t>TL → SEK→ Error: unknown currency</a:t>
                      </a:r>
                      <a:endParaRPr lang="tr-TR" dirty="0">
                        <a:solidFill>
                          <a:schemeClr val="tx2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57497"/>
                  </a:ext>
                </a:extLst>
              </a:tr>
              <a:tr h="94781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As a cashier, I want the program to show an error if the amount is not valid.</a:t>
                      </a:r>
                      <a:endParaRPr lang="tr-T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Flowchart 1 — Exchange Operation</a:t>
                      </a:r>
                      <a:endParaRPr lang="tr-TR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</a:rPr>
                        <a:t>ask_double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</a:rPr>
                        <a:t>, </a:t>
                      </a: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</a:rPr>
                        <a:t>ask_int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  <a:endParaRPr lang="tr-TR">
                        <a:solidFill>
                          <a:srgbClr val="332B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-10000000000000 → Error: invalid amount</a:t>
                      </a:r>
                      <a:endParaRPr lang="tr-T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11553"/>
                  </a:ext>
                </a:extLst>
              </a:tr>
              <a:tr h="11734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As a manager, I want to manage reserves.</a:t>
                      </a:r>
                      <a:endParaRPr lang="tr-TR" sz="1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Flowchart 2 </a:t>
                      </a: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  <a:latin typeface="Verdana"/>
                        </a:rPr>
                        <a:t>— Balance Adjustment</a:t>
                      </a:r>
                      <a:endParaRPr lang="tr-TR" sz="140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332B60"/>
                          </a:solidFill>
                          <a:latin typeface="Consolas"/>
                        </a:rPr>
                        <a:t>scenario_manage_reserves</a:t>
                      </a:r>
                      <a:r>
                        <a:rPr lang="en-US" sz="1400" b="0" i="0" u="none" strike="noStrike" noProof="0" dirty="0">
                          <a:solidFill>
                            <a:srgbClr val="332B60"/>
                          </a:solidFill>
                          <a:latin typeface="Consola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Input 100 for BUY -&gt; Input 50 for SELL; Error(Invalid input </a:t>
                      </a:r>
                      <a:r>
                        <a:rPr lang="en-US" sz="1400" b="0" i="0" u="none" strike="noStrike" noProof="0" dirty="0">
                          <a:solidFill>
                            <a:schemeClr val="tx2"/>
                          </a:solidFill>
                        </a:rPr>
                        <a:t>SELL ≥ BUY)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75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D2AA76D6-3CE1-63DE-A966-62C25C078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tr-TR"/>
              <a:t>Team </a:t>
            </a:r>
            <a:r>
              <a:rPr lang="tr-TR" err="1"/>
              <a:t>Roles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725CC7-95C9-0AF6-8693-7066452652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1162051"/>
            <a:ext cx="8964612" cy="388032"/>
          </a:xfrm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tr-TR"/>
              <a:t>Kuzey Arda Bulut – </a:t>
            </a:r>
            <a:r>
              <a:rPr lang="tr-TR" err="1"/>
              <a:t>Coding</a:t>
            </a:r>
            <a:r>
              <a:rPr lang="tr-TR"/>
              <a:t>, </a:t>
            </a:r>
            <a:r>
              <a:rPr lang="tr-TR" err="1"/>
              <a:t>reporting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presentation</a:t>
            </a:r>
          </a:p>
        </p:txBody>
      </p:sp>
      <p:pic>
        <p:nvPicPr>
          <p:cNvPr id="10" name="Resim 9" descr="kişi, şahıs, iç mekan, bilgisayar, giy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23EDE7E-924F-F6BA-1AEC-1B97BD6F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85" y="1678932"/>
            <a:ext cx="7210665" cy="40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475A-54C5-B3B4-1314-CE27F245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1D630FEB-55B9-AED8-1421-7B3BB6941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dirty="0" err="1">
                <a:latin typeface="Verdana"/>
                <a:ea typeface="Verdana"/>
              </a:rPr>
              <a:t>Lessons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dirty="0" err="1">
                <a:latin typeface="Verdana"/>
                <a:ea typeface="Verdana"/>
              </a:rPr>
              <a:t>Learned</a:t>
            </a:r>
            <a:endParaRPr lang="tr-TR" dirty="0" err="1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2FAE0CE-B8F1-6C04-CE20-98E46271C5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1162051"/>
            <a:ext cx="4855600" cy="2721898"/>
          </a:xfrm>
        </p:spPr>
        <p:txBody>
          <a:bodyPr lIns="0" tIns="0" rIns="0" bIns="0" anchor="t">
            <a:normAutofit/>
          </a:bodyPr>
          <a:lstStyle/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Working</a:t>
            </a:r>
            <a:r>
              <a:rPr lang="tr-TR" dirty="0">
                <a:latin typeface="Verdana"/>
                <a:ea typeface="Verdana"/>
              </a:rPr>
              <a:t> Solo</a:t>
            </a:r>
            <a:endParaRPr lang="tr-TR" dirty="0">
              <a:ea typeface="Verdana"/>
            </a:endParaRPr>
          </a:p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Preparing</a:t>
            </a:r>
            <a:r>
              <a:rPr lang="tr-TR" dirty="0">
                <a:latin typeface="Verdana"/>
                <a:ea typeface="Verdana"/>
              </a:rPr>
              <a:t> CRC </a:t>
            </a:r>
            <a:r>
              <a:rPr lang="tr-TR" dirty="0" err="1">
                <a:latin typeface="Verdana"/>
                <a:ea typeface="Verdana"/>
              </a:rPr>
              <a:t>Cards</a:t>
            </a:r>
            <a:endParaRPr lang="tr-TR">
              <a:latin typeface="Verdana"/>
              <a:ea typeface="Verdana"/>
            </a:endParaRPr>
          </a:p>
          <a:p>
            <a:pPr marL="285750" indent="-285750">
              <a:buChar char="•"/>
            </a:pPr>
            <a:r>
              <a:rPr lang="tr-TR" dirty="0">
                <a:latin typeface="Verdana"/>
                <a:ea typeface="Verdana"/>
              </a:rPr>
              <a:t>Learning </a:t>
            </a:r>
            <a:r>
              <a:rPr lang="tr-TR" err="1">
                <a:latin typeface="Verdana"/>
                <a:ea typeface="Verdana"/>
              </a:rPr>
              <a:t>about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err="1">
                <a:latin typeface="Verdana"/>
                <a:ea typeface="Verdana"/>
              </a:rPr>
              <a:t>Traceability</a:t>
            </a:r>
            <a:r>
              <a:rPr lang="tr-TR" dirty="0">
                <a:latin typeface="Verdana"/>
                <a:ea typeface="Verdana"/>
              </a:rPr>
              <a:t> </a:t>
            </a:r>
            <a:r>
              <a:rPr lang="tr-TR" err="1">
                <a:latin typeface="Verdana"/>
                <a:ea typeface="Verdana"/>
              </a:rPr>
              <a:t>Table</a:t>
            </a:r>
            <a:endParaRPr lang="tr-TR" dirty="0" err="1">
              <a:latin typeface="Verdana"/>
              <a:ea typeface="Verdana"/>
            </a:endParaRPr>
          </a:p>
          <a:p>
            <a:pPr marL="285750" indent="-285750">
              <a:buChar char="•"/>
            </a:pPr>
            <a:r>
              <a:rPr lang="tr-TR" dirty="0" err="1">
                <a:latin typeface="Verdana"/>
                <a:ea typeface="Verdana"/>
              </a:rPr>
              <a:t>Making</a:t>
            </a:r>
            <a:r>
              <a:rPr lang="tr-TR" dirty="0">
                <a:latin typeface="Verdana"/>
                <a:ea typeface="Verdana"/>
              </a:rPr>
              <a:t> a </a:t>
            </a:r>
            <a:r>
              <a:rPr lang="tr-TR" dirty="0" err="1">
                <a:latin typeface="Verdana"/>
                <a:ea typeface="Verdana"/>
              </a:rPr>
              <a:t>presentation</a:t>
            </a:r>
          </a:p>
          <a:p>
            <a:pPr marL="285750" indent="-285750">
              <a:buChar char="•"/>
            </a:pPr>
            <a:r>
              <a:rPr lang="tr-TR" dirty="0">
                <a:latin typeface="Verdana"/>
                <a:ea typeface="Verdana"/>
              </a:rPr>
              <a:t>C </a:t>
            </a:r>
            <a:r>
              <a:rPr lang="tr-TR" dirty="0" err="1">
                <a:latin typeface="Verdana"/>
                <a:ea typeface="Verdana"/>
              </a:rPr>
              <a:t>Coding</a:t>
            </a:r>
          </a:p>
          <a:p>
            <a:pPr marL="285750" indent="-285750">
              <a:buChar char="•"/>
            </a:pPr>
            <a:endParaRPr lang="tr-TR" dirty="0">
              <a:latin typeface="Verdana"/>
              <a:ea typeface="Verdana"/>
            </a:endParaRPr>
          </a:p>
        </p:txBody>
      </p:sp>
      <p:pic>
        <p:nvPicPr>
          <p:cNvPr id="4" name="Resim 3" descr="oyuncak, çizgi film, kurbağa, yeşil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185566C-9A2E-A0E1-1E74-983EF0FE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60" y="1412835"/>
            <a:ext cx="63055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A765F-EA81-133B-02A0-5E4CD5EC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E1D6AEC-9365-E641-3AF7-F5898044E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549275"/>
            <a:ext cx="10656887" cy="810887"/>
          </a:xfrm>
        </p:spPr>
        <p:txBody>
          <a:bodyPr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tr-TR" dirty="0">
                <a:latin typeface="Verdana"/>
                <a:ea typeface="Verdana"/>
              </a:rPr>
              <a:t>QUESTIONS???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725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alTech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WNEW" id="{65034802-83F1-DE41-A876-6851A238EDFE}" vid="{814C7433-F944-B249-91D8-8F253693E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16_9_EST_TTÜ100_Tavaline</Template>
  <Application>Microsoft Office PowerPoint</Application>
  <PresentationFormat>Geniş ekran</PresentationFormat>
  <Slides>10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1" baseType="lpstr">
      <vt:lpstr>Office'i kujundus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Tallinn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Anu Teder</dc:creator>
  <cp:revision>204</cp:revision>
  <dcterms:created xsi:type="dcterms:W3CDTF">2018-09-19T06:51:01Z</dcterms:created>
  <dcterms:modified xsi:type="dcterms:W3CDTF">2025-09-25T18:55:22Z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9634602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</Properties>
</file>